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65" r:id="rId2"/>
    <p:sldId id="258" r:id="rId3"/>
    <p:sldId id="260" r:id="rId4"/>
    <p:sldId id="262" r:id="rId5"/>
    <p:sldId id="263"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28"/>
    <p:restoredTop sz="83333"/>
  </p:normalViewPr>
  <p:slideViewPr>
    <p:cSldViewPr snapToGrid="0" snapToObjects="1">
      <p:cViewPr>
        <p:scale>
          <a:sx n="146" d="100"/>
          <a:sy n="146" d="100"/>
        </p:scale>
        <p:origin x="-1224" y="-1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984D-792C-C44C-912F-11C3ACEBBA7A}" type="datetimeFigureOut">
              <a:rPr lang="en-US" smtClean="0"/>
              <a:t>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A5E7C1-57C9-8E40-9255-A164967D22C5}" type="slidenum">
              <a:rPr lang="en-US" smtClean="0"/>
              <a:t>‹#›</a:t>
            </a:fld>
            <a:endParaRPr lang="en-US"/>
          </a:p>
        </p:txBody>
      </p:sp>
    </p:spTree>
    <p:extLst>
      <p:ext uri="{BB962C8B-B14F-4D97-AF65-F5344CB8AC3E}">
        <p14:creationId xmlns:p14="http://schemas.microsoft.com/office/powerpoint/2010/main" val="12361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a:t>
            </a:r>
            <a:r>
              <a:rPr lang="en-US" baseline="0" dirty="0" smtClean="0"/>
              <a:t> Overall workflow of using the modules of metaWRAP (in red). Arrows represent major input/output points of modules, but not all required inputs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1</a:t>
            </a:fld>
            <a:endParaRPr lang="en-US"/>
          </a:p>
        </p:txBody>
      </p:sp>
    </p:spTree>
    <p:extLst>
      <p:ext uri="{BB962C8B-B14F-4D97-AF65-F5344CB8AC3E}">
        <p14:creationId xmlns:p14="http://schemas.microsoft.com/office/powerpoint/2010/main" val="1940391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2</a:t>
            </a:r>
            <a:r>
              <a:rPr lang="en-US" dirty="0" smtClean="0"/>
              <a:t>. Completion </a:t>
            </a:r>
            <a:r>
              <a:rPr lang="en-US" baseline="0" dirty="0" smtClean="0"/>
              <a:t>and contamination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50% and completion and less than 10% contamination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270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3. Completion and contamination </a:t>
            </a:r>
            <a:r>
              <a:rPr lang="en-US" baseline="0" dirty="0" smtClean="0"/>
              <a:t>of bins recovered from real metagenomic data sets by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completion greater than 50% and contamination less than 10% are shown (as estimated by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429003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4</a:t>
            </a:r>
            <a:r>
              <a:rPr lang="en-US" dirty="0" smtClean="0"/>
              <a:t>. Comparison of N50, completion, and contamination metrics of original</a:t>
            </a:r>
            <a:r>
              <a:rPr lang="en-US" baseline="0" dirty="0" smtClean="0"/>
              <a:t> bins and </a:t>
            </a:r>
            <a:r>
              <a:rPr lang="en-US" dirty="0" smtClean="0"/>
              <a:t>bins reassembled with </a:t>
            </a:r>
            <a:r>
              <a:rPr lang="en-US" dirty="0" err="1" smtClean="0"/>
              <a:t>metaWRAP’s</a:t>
            </a:r>
            <a:r>
              <a:rPr lang="en-US" dirty="0" smtClean="0"/>
              <a:t> </a:t>
            </a:r>
            <a:r>
              <a:rPr lang="en-US" dirty="0" err="1" smtClean="0"/>
              <a:t>Reassemble_bins</a:t>
            </a:r>
            <a:r>
              <a:rPr lang="en-US" dirty="0" smtClean="0"/>
              <a:t> module, as evaluated by </a:t>
            </a:r>
            <a:r>
              <a:rPr lang="en-US" dirty="0" err="1" smtClean="0"/>
              <a:t>CheckM</a:t>
            </a:r>
            <a:r>
              <a:rPr lang="en-US" dirty="0" smtClean="0"/>
              <a:t>. Only bins with a completion greater than 50% and contamination less</a:t>
            </a:r>
            <a:r>
              <a:rPr lang="en-US" baseline="0" dirty="0" smtClean="0"/>
              <a:t> than 10% are shown.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4</a:t>
            </a:fld>
            <a:endParaRPr lang="en-US"/>
          </a:p>
        </p:txBody>
      </p:sp>
    </p:spTree>
    <p:extLst>
      <p:ext uri="{BB962C8B-B14F-4D97-AF65-F5344CB8AC3E}">
        <p14:creationId xmlns:p14="http://schemas.microsoft.com/office/powerpoint/2010/main" val="173701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5</a:t>
            </a:r>
            <a:r>
              <a:rPr lang="en-US" baseline="0" dirty="0" smtClean="0"/>
              <a:t>. Number of high purity bins (less than 5% contamination) extracted with 70%, 80%, 90%, and 95% completion using original binning software (metaBAT2, MaxBin2, and CONCOCT) and bin refining algorithms (</a:t>
            </a:r>
            <a:r>
              <a:rPr lang="en-US" baseline="0" dirty="0" err="1" smtClean="0"/>
              <a:t>Binning_refiner</a:t>
            </a:r>
            <a:r>
              <a:rPr lang="en-US" baseline="0" dirty="0" smtClean="0"/>
              <a:t>, </a:t>
            </a:r>
            <a:r>
              <a:rPr lang="en-US" baseline="0" dirty="0" err="1" smtClean="0"/>
              <a:t>DAS_Tool</a:t>
            </a:r>
            <a:r>
              <a:rPr lang="en-US" baseline="0" dirty="0" smtClean="0"/>
              <a:t>, metaWRAP, and metaWRAP with reassembly). </a:t>
            </a:r>
            <a:r>
              <a:rPr lang="en-US" baseline="0" dirty="0" err="1" smtClean="0"/>
              <a:t>Binners</a:t>
            </a:r>
            <a:r>
              <a:rPr lang="en-US" baseline="0" dirty="0" smtClean="0"/>
              <a:t> labeled </a:t>
            </a:r>
            <a:r>
              <a:rPr lang="en-US" baseline="0" dirty="0" err="1" smtClean="0"/>
              <a:t>mW</a:t>
            </a:r>
            <a:r>
              <a:rPr lang="en-US" baseline="0" dirty="0" smtClean="0"/>
              <a:t> represent metaWRAP </a:t>
            </a:r>
            <a:r>
              <a:rPr lang="en-US" baseline="0" dirty="0" err="1" smtClean="0"/>
              <a:t>bin_refinement</a:t>
            </a:r>
            <a:r>
              <a:rPr lang="en-US" baseline="0" dirty="0" smtClean="0"/>
              <a:t> runs with varying –c parameters (minimum completion): 70% (</a:t>
            </a:r>
            <a:r>
              <a:rPr lang="en-US" baseline="0" dirty="0" err="1" smtClean="0"/>
              <a:t>defualt</a:t>
            </a:r>
            <a:r>
              <a:rPr lang="en-US" baseline="0" dirty="0" smtClean="0"/>
              <a:t>), 80%, 90%, and 95%. </a:t>
            </a:r>
            <a:r>
              <a:rPr lang="en-US" baseline="0" dirty="0" err="1" smtClean="0"/>
              <a:t>Binners</a:t>
            </a:r>
            <a:r>
              <a:rPr lang="en-US" baseline="0" dirty="0" smtClean="0"/>
              <a:t> labeled </a:t>
            </a:r>
            <a:r>
              <a:rPr lang="en-US" baseline="0" dirty="0" err="1" smtClean="0"/>
              <a:t>mW.R</a:t>
            </a:r>
            <a:r>
              <a:rPr lang="en-US" baseline="0" dirty="0" smtClean="0"/>
              <a:t> represent metaWRAP </a:t>
            </a:r>
            <a:r>
              <a:rPr lang="en-US" baseline="0" dirty="0" err="1" smtClean="0"/>
              <a:t>reassemble_bins</a:t>
            </a:r>
            <a:r>
              <a:rPr lang="en-US" baseline="0" dirty="0" smtClean="0"/>
              <a:t> </a:t>
            </a:r>
            <a:r>
              <a:rPr lang="en-US" baseline="0" dirty="0" err="1" smtClean="0"/>
              <a:t>reassemblies</a:t>
            </a:r>
            <a:r>
              <a:rPr lang="en-US" baseline="0" dirty="0" smtClean="0"/>
              <a:t> with varying –c parameters (minimum completion): 70% (</a:t>
            </a:r>
            <a:r>
              <a:rPr lang="en-US" baseline="0" dirty="0" err="1" smtClean="0"/>
              <a:t>defualt</a:t>
            </a:r>
            <a:r>
              <a:rPr lang="en-US" baseline="0" dirty="0" smtClean="0"/>
              <a:t>), 80%, 90%, and 95%. The reassembles were done on metaWRAP </a:t>
            </a:r>
            <a:r>
              <a:rPr lang="en-US" baseline="0" dirty="0" err="1" smtClean="0"/>
              <a:t>bin_refinment</a:t>
            </a:r>
            <a:r>
              <a:rPr lang="en-US" baseline="0" smtClean="0"/>
              <a:t> iterations with a minimum completion of 60%, 70%, 80%, and 90%, respectively. </a:t>
            </a:r>
            <a:r>
              <a:rPr lang="en-US" baseline="0" dirty="0" smtClean="0"/>
              <a:t>Completion and contamination were estimated with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5</a:t>
            </a:fld>
            <a:endParaRPr lang="en-US"/>
          </a:p>
        </p:txBody>
      </p:sp>
    </p:spTree>
    <p:extLst>
      <p:ext uri="{BB962C8B-B14F-4D97-AF65-F5344CB8AC3E}">
        <p14:creationId xmlns:p14="http://schemas.microsoft.com/office/powerpoint/2010/main" val="706552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6. </a:t>
            </a:r>
            <a:r>
              <a:rPr lang="en-US" dirty="0" err="1" smtClean="0"/>
              <a:t>Blobplot</a:t>
            </a:r>
            <a:r>
              <a:rPr lang="en-US" baseline="0" dirty="0" smtClean="0"/>
              <a:t> visualization of three metagenomic data sets, showing the GC and average coverage of each contig in the assemblies, and annotated with the taxonomy at the phylum level as determined by BLAST, and the bins that they belong to (bin colors are chosen at random). Only bins with a completion greater than 70% and contamination less than 10% are annotated.</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6</a:t>
            </a:fld>
            <a:endParaRPr lang="en-US"/>
          </a:p>
        </p:txBody>
      </p:sp>
    </p:spTree>
    <p:extLst>
      <p:ext uri="{BB962C8B-B14F-4D97-AF65-F5344CB8AC3E}">
        <p14:creationId xmlns:p14="http://schemas.microsoft.com/office/powerpoint/2010/main" val="118655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2098813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125838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492953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53639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D52590-A3DB-D943-AEBC-C5FD11C7004E}" type="datetimeFigureOut">
              <a:rPr lang="en-US" smtClean="0"/>
              <a:t>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46406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D52590-A3DB-D943-AEBC-C5FD11C7004E}"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5986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D52590-A3DB-D943-AEBC-C5FD11C7004E}" type="datetimeFigureOut">
              <a:rPr lang="en-US" smtClean="0"/>
              <a:t>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25550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D52590-A3DB-D943-AEBC-C5FD11C7004E}" type="datetimeFigureOut">
              <a:rPr lang="en-US" smtClean="0"/>
              <a:t>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3828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D52590-A3DB-D943-AEBC-C5FD11C7004E}" type="datetimeFigureOut">
              <a:rPr lang="en-US" smtClean="0"/>
              <a:t>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20135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87094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495380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52590-A3DB-D943-AEBC-C5FD11C7004E}" type="datetimeFigureOut">
              <a:rPr lang="en-US" smtClean="0"/>
              <a:t>1/3/18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EF3CB-76B4-E543-B25F-A951D66AC65F}" type="slidenum">
              <a:rPr lang="en-US" smtClean="0"/>
              <a:t>‹#›</a:t>
            </a:fld>
            <a:endParaRPr lang="en-US"/>
          </a:p>
        </p:txBody>
      </p:sp>
    </p:spTree>
    <p:extLst>
      <p:ext uri="{BB962C8B-B14F-4D97-AF65-F5344CB8AC3E}">
        <p14:creationId xmlns:p14="http://schemas.microsoft.com/office/powerpoint/2010/main" val="2184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38857"/>
            <a:ext cx="12192000" cy="5580286"/>
          </a:xfrm>
          <a:prstGeom prst="rect">
            <a:avLst/>
          </a:prstGeom>
        </p:spPr>
      </p:pic>
    </p:spTree>
    <p:extLst>
      <p:ext uri="{BB962C8B-B14F-4D97-AF65-F5344CB8AC3E}">
        <p14:creationId xmlns:p14="http://schemas.microsoft.com/office/powerpoint/2010/main" val="1921585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1852400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2272868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6601323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0000" y="0"/>
            <a:ext cx="4572000" cy="6858000"/>
          </a:xfrm>
          <a:prstGeom prst="rect">
            <a:avLst/>
          </a:prstGeom>
        </p:spPr>
      </p:pic>
    </p:spTree>
    <p:extLst>
      <p:ext uri="{BB962C8B-B14F-4D97-AF65-F5344CB8AC3E}">
        <p14:creationId xmlns:p14="http://schemas.microsoft.com/office/powerpoint/2010/main" val="1160733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72781" y="0"/>
            <a:ext cx="6234545" cy="6858000"/>
          </a:xfrm>
          <a:prstGeom prst="rect">
            <a:avLst/>
          </a:prstGeom>
        </p:spPr>
      </p:pic>
    </p:spTree>
    <p:extLst>
      <p:ext uri="{BB962C8B-B14F-4D97-AF65-F5344CB8AC3E}">
        <p14:creationId xmlns:p14="http://schemas.microsoft.com/office/powerpoint/2010/main" val="478836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465</Words>
  <Application>Microsoft Macintosh PowerPoint</Application>
  <PresentationFormat>Widescreen</PresentationFormat>
  <Paragraphs>12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section</dc:title>
  <dc:creator>German Uritskiy</dc:creator>
  <cp:lastModifiedBy>German Uritskiy</cp:lastModifiedBy>
  <cp:revision>13</cp:revision>
  <dcterms:created xsi:type="dcterms:W3CDTF">2017-12-22T15:10:33Z</dcterms:created>
  <dcterms:modified xsi:type="dcterms:W3CDTF">2018-01-03T18:20:25Z</dcterms:modified>
</cp:coreProperties>
</file>

<file path=docProps/thumbnail.jpeg>
</file>